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20"/>
  </p:notesMasterIdLst>
  <p:sldIdLst>
    <p:sldId id="256" r:id="rId2"/>
    <p:sldId id="269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64" r:id="rId11"/>
    <p:sldId id="286" r:id="rId12"/>
    <p:sldId id="265" r:id="rId13"/>
    <p:sldId id="273" r:id="rId14"/>
    <p:sldId id="274" r:id="rId15"/>
    <p:sldId id="271" r:id="rId16"/>
    <p:sldId id="275" r:id="rId17"/>
    <p:sldId id="268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8C728-6B05-AF4C-859B-14F42DE57068}" type="datetimeFigureOut">
              <a:rPr lang="en-US" smtClean="0"/>
              <a:t>4/27/23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F01808-C0C7-5846-8806-7DFEF9932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268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F01808-C0C7-5846-8806-7DFEF9932C8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48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4/27/23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215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647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7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39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952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8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044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68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80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44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97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4/27/23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671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8" r:id="rId6"/>
    <p:sldLayoutId id="2147483673" r:id="rId7"/>
    <p:sldLayoutId id="2147483674" r:id="rId8"/>
    <p:sldLayoutId id="2147483675" r:id="rId9"/>
    <p:sldLayoutId id="2147483677" r:id="rId10"/>
    <p:sldLayoutId id="214748367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277DDF-D141-6C38-FB0A-81750E4D1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069" y="180482"/>
            <a:ext cx="3608208" cy="46881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/>
              <a:t>BUAN 6346.002 </a:t>
            </a:r>
            <a:br>
              <a:rPr lang="en-US" sz="2700"/>
            </a:br>
            <a:r>
              <a:rPr lang="en-US" sz="2700"/>
              <a:t>BIG DATA PROJECT Group 4</a:t>
            </a:r>
            <a:br>
              <a:rPr lang="en-US" sz="2400"/>
            </a:br>
            <a:br>
              <a:rPr lang="en-US" sz="2400"/>
            </a:br>
            <a:r>
              <a:rPr lang="en-US" sz="4000">
                <a:solidFill>
                  <a:schemeClr val="bg2">
                    <a:lumMod val="50000"/>
                    <a:lumOff val="50000"/>
                  </a:schemeClr>
                </a:solidFill>
              </a:rPr>
              <a:t>Truck Driver Risk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1A24AB-4337-EB7C-A918-45931317A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1625" y="3172073"/>
            <a:ext cx="3387455" cy="3143000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342900" indent="-342900">
              <a:buFontTx/>
              <a:buChar char="-"/>
            </a:pPr>
            <a:r>
              <a:rPr lang="en-US" sz="1800"/>
              <a:t>Anirudh Madhavan</a:t>
            </a:r>
          </a:p>
          <a:p>
            <a:pPr marL="342900" indent="-342900">
              <a:buFontTx/>
              <a:buChar char="-"/>
            </a:pPr>
            <a:r>
              <a:rPr lang="en-US" sz="1800"/>
              <a:t>Srinidhi Ls</a:t>
            </a:r>
          </a:p>
          <a:p>
            <a:pPr marL="342900" indent="-342900">
              <a:buFontTx/>
              <a:buChar char="-"/>
            </a:pPr>
            <a:r>
              <a:rPr lang="en-US" sz="1800"/>
              <a:t>Vishal Kanna</a:t>
            </a:r>
          </a:p>
          <a:p>
            <a:pPr marL="342900" indent="-342900">
              <a:buFontTx/>
              <a:buChar char="-"/>
            </a:pPr>
            <a:r>
              <a:rPr lang="en-US" sz="1800"/>
              <a:t>Pavan </a:t>
            </a:r>
            <a:r>
              <a:rPr lang="en-US" sz="1800" err="1"/>
              <a:t>Katady</a:t>
            </a:r>
            <a:endParaRPr lang="en-US" sz="1800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ko-KR" altLang="en-US" sz="1800" err="1"/>
              <a:t>Hyungi</a:t>
            </a:r>
            <a:r>
              <a:rPr lang="ko-KR" altLang="en-US" sz="1800"/>
              <a:t> </a:t>
            </a:r>
            <a:r>
              <a:rPr lang="ko-KR" altLang="en-US" sz="1800" err="1"/>
              <a:t>Kim</a:t>
            </a:r>
            <a:endParaRPr lang="ko-KR" altLang="en-US" sz="1800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ko-KR" altLang="en-US" sz="1800" err="1"/>
              <a:t>Parveen</a:t>
            </a:r>
            <a:r>
              <a:rPr lang="ko-KR" altLang="en-US" sz="1800"/>
              <a:t> </a:t>
            </a:r>
            <a:r>
              <a:rPr lang="ko-KR" altLang="en-US" sz="1800" err="1"/>
              <a:t>Kumar</a:t>
            </a:r>
            <a:endParaRPr lang="ko-KR" altLang="en-US" sz="1800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ko-KR" altLang="en-US" sz="1800" err="1"/>
              <a:t>Rithwik</a:t>
            </a:r>
            <a:r>
              <a:rPr lang="ko-KR" altLang="en-US" sz="1800"/>
              <a:t> </a:t>
            </a:r>
            <a:r>
              <a:rPr lang="ko-KR" altLang="en-US" sz="1800" err="1"/>
              <a:t>Reddy</a:t>
            </a:r>
          </a:p>
        </p:txBody>
      </p:sp>
      <p:pic>
        <p:nvPicPr>
          <p:cNvPr id="15" name="Picture 3" descr="Neon laser lights aligned to form a triangle">
            <a:extLst>
              <a:ext uri="{FF2B5EF4-FFF2-40B4-BE49-F238E27FC236}">
                <a16:creationId xmlns:a16="http://schemas.microsoft.com/office/drawing/2014/main" id="{000BB87E-8C54-E90A-C053-F78174C776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28" r="16217"/>
          <a:stretch/>
        </p:blipFill>
        <p:spPr>
          <a:xfrm>
            <a:off x="4735487" y="76210"/>
            <a:ext cx="7456513" cy="6857990"/>
          </a:xfrm>
          <a:prstGeom prst="rect">
            <a:avLst/>
          </a:prstGeom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5290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529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04C89856-CCA9-7A75-0297-8979C29D1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4769" y="474789"/>
            <a:ext cx="1773853" cy="172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802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82523FC-9CD8-FA64-8C8E-BC541E920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5793" y="2128266"/>
            <a:ext cx="9486690" cy="3926152"/>
          </a:xfrm>
        </p:spPr>
        <p:txBody>
          <a:bodyPr/>
          <a:lstStyle/>
          <a:p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A89D54-A661-EBA4-3E72-C237E02E6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8824" y="455613"/>
            <a:ext cx="3731815" cy="2268667"/>
          </a:xfrm>
        </p:spPr>
        <p:txBody>
          <a:bodyPr>
            <a:normAutofit/>
          </a:bodyPr>
          <a:lstStyle/>
          <a:p>
            <a:pPr algn="ctr"/>
            <a:r>
              <a:rPr lang="en-US"/>
              <a:t>Analysis 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D40D60-A371-3746-AE79-A8A0DA64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5EC29A-9786-924D-875A-91FAF9B12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2985565E-570E-99E1-CDB1-2630C58EDD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6" r="-1" b="-1"/>
          <a:stretch/>
        </p:blipFill>
        <p:spPr>
          <a:xfrm>
            <a:off x="1151527" y="2724415"/>
            <a:ext cx="5264822" cy="3666271"/>
          </a:xfrm>
          <a:prstGeom prst="rect">
            <a:avLst/>
          </a:prstGeom>
        </p:spPr>
      </p:pic>
      <p:pic>
        <p:nvPicPr>
          <p:cNvPr id="5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2F682841-6728-8BBB-86C8-6421CC0E7D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2" r="4" b="2204"/>
          <a:stretch/>
        </p:blipFill>
        <p:spPr>
          <a:xfrm>
            <a:off x="6406643" y="2724414"/>
            <a:ext cx="5442876" cy="36662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E1193D-674A-FC9F-9E47-9E271CBE461E}"/>
              </a:ext>
            </a:extLst>
          </p:cNvPr>
          <p:cNvSpPr txBox="1"/>
          <p:nvPr/>
        </p:nvSpPr>
        <p:spPr>
          <a:xfrm>
            <a:off x="5518143" y="1334043"/>
            <a:ext cx="673885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Geographical distribution of top 10 cities in California with </a:t>
            </a:r>
          </a:p>
          <a:p>
            <a:r>
              <a:rPr lang="en-US"/>
              <a:t>     the highest average risk factor has been represented.</a:t>
            </a:r>
          </a:p>
          <a:p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</a:rPr>
              <a:t>Oceano</a:t>
            </a:r>
            <a:r>
              <a:rPr lang="en-US"/>
              <a:t> is the city with the highest risk factor</a:t>
            </a:r>
          </a:p>
        </p:txBody>
      </p:sp>
    </p:spTree>
    <p:extLst>
      <p:ext uri="{BB962C8B-B14F-4D97-AF65-F5344CB8AC3E}">
        <p14:creationId xmlns:p14="http://schemas.microsoft.com/office/powerpoint/2010/main" val="505076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A89D54-A661-EBA4-3E72-C237E02E6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3725" y="79979"/>
            <a:ext cx="3731815" cy="2268667"/>
          </a:xfrm>
        </p:spPr>
        <p:txBody>
          <a:bodyPr>
            <a:normAutofit/>
          </a:bodyPr>
          <a:lstStyle/>
          <a:p>
            <a:pPr algn="ctr"/>
            <a:r>
              <a:rPr lang="en-US"/>
              <a:t>Analysis 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D40D60-A371-3746-AE79-A8A0DA64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5EC29A-9786-924D-875A-91FAF9B12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E1193D-674A-FC9F-9E47-9E271CBE461E}"/>
              </a:ext>
            </a:extLst>
          </p:cNvPr>
          <p:cNvSpPr txBox="1"/>
          <p:nvPr/>
        </p:nvSpPr>
        <p:spPr>
          <a:xfrm>
            <a:off x="5453749" y="915480"/>
            <a:ext cx="6738855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This is the Frequency of Violation distribution in California. The riskiest city is </a:t>
            </a: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</a:rPr>
              <a:t>Santa Rosa</a:t>
            </a:r>
            <a:r>
              <a:rPr lang="en-US"/>
              <a:t> where </a:t>
            </a: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</a:rPr>
              <a:t>53 violations</a:t>
            </a:r>
            <a:r>
              <a:rPr lang="en-US"/>
              <a:t> occurred in here. 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And it is followed by </a:t>
            </a: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Willits</a:t>
            </a:r>
            <a:r>
              <a:rPr lang="en-US">
                <a:ea typeface="+mn-lt"/>
                <a:cs typeface="+mn-lt"/>
              </a:rPr>
              <a:t> with </a:t>
            </a: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28 incidents</a:t>
            </a:r>
            <a:r>
              <a:rPr lang="en-US">
                <a:ea typeface="+mn-lt"/>
                <a:cs typeface="+mn-lt"/>
              </a:rPr>
              <a:t> and </a:t>
            </a: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Apple Valley</a:t>
            </a:r>
            <a:r>
              <a:rPr lang="en-US">
                <a:ea typeface="+mn-lt"/>
                <a:cs typeface="+mn-lt"/>
              </a:rPr>
              <a:t> as </a:t>
            </a: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19 violations.</a:t>
            </a:r>
            <a:r>
              <a:rPr lang="en-US">
                <a:ea typeface="+mn-lt"/>
                <a:cs typeface="+mn-lt"/>
              </a:rPr>
              <a:t> </a:t>
            </a:r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  <p:pic>
        <p:nvPicPr>
          <p:cNvPr id="8" name="Picture 9" descr="A picture containing chart&#10;&#10;Description automatically generated">
            <a:extLst>
              <a:ext uri="{FF2B5EF4-FFF2-40B4-BE49-F238E27FC236}">
                <a16:creationId xmlns:a16="http://schemas.microsoft.com/office/drawing/2014/main" id="{551732F7-D8CD-9053-DCDB-CA7FC1A64F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5816" y="2535798"/>
            <a:ext cx="8318230" cy="4190735"/>
          </a:xfrm>
        </p:spPr>
      </p:pic>
    </p:spTree>
    <p:extLst>
      <p:ext uri="{BB962C8B-B14F-4D97-AF65-F5344CB8AC3E}">
        <p14:creationId xmlns:p14="http://schemas.microsoft.com/office/powerpoint/2010/main" val="687248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F1161-27DA-4EF0-E6E6-12EA0A007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0"/>
            <a:ext cx="9486690" cy="1550419"/>
          </a:xfrm>
        </p:spPr>
        <p:txBody>
          <a:bodyPr>
            <a:normAutofit/>
          </a:bodyPr>
          <a:lstStyle/>
          <a:p>
            <a:pPr algn="ctr"/>
            <a:r>
              <a:rPr lang="en-US" sz="2800"/>
              <a:t>Analysis 6 – Truck model &amp; risk factor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72D49-F64A-5B54-23D3-57BAC1911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6050844"/>
            <a:ext cx="9486690" cy="62234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/>
              <a:t>Different truck models have </a:t>
            </a:r>
            <a:r>
              <a:rPr lang="en-US" sz="1800">
                <a:solidFill>
                  <a:schemeClr val="bg2">
                    <a:lumMod val="50000"/>
                    <a:lumOff val="50000"/>
                  </a:schemeClr>
                </a:solidFill>
              </a:rPr>
              <a:t>varying frequencies of abnormal events</a:t>
            </a:r>
            <a:r>
              <a:rPr lang="en-US" sz="1800"/>
              <a:t>, which results in various degrees of risk factor.</a:t>
            </a:r>
          </a:p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CCD6F9-A331-959A-DC06-7C2775AE1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2667" y="502740"/>
            <a:ext cx="4656099" cy="27286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AA3294-06D1-F745-CCEE-85BF28B8F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2668" y="3284299"/>
            <a:ext cx="4656099" cy="27286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C595DD-84EE-A999-CEB8-B1719C7CE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8739" y="2123464"/>
            <a:ext cx="973098" cy="2321670"/>
          </a:xfrm>
          <a:prstGeom prst="rect">
            <a:avLst/>
          </a:prstGeom>
        </p:spPr>
      </p:pic>
      <p:pic>
        <p:nvPicPr>
          <p:cNvPr id="10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AC245680-8D53-9B86-CC7E-382BBD429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736" y="517754"/>
            <a:ext cx="5720256" cy="553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75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F6AC-6DDC-E160-BEAC-5F24834F6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DF852-0AA1-EB24-108C-4B426A475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800" b="0" i="0" u="none" strike="noStrike">
                <a:effectLst/>
                <a:latin typeface="Söhne"/>
              </a:rPr>
              <a:t>Limited knowledge of Tableau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800" b="0" i="0" u="none" strike="noStrike">
                <a:effectLst/>
                <a:latin typeface="Söhne"/>
              </a:rPr>
              <a:t>Wanted to leverage </a:t>
            </a:r>
            <a:r>
              <a:rPr lang="en-IN" sz="2800" b="0" i="0" u="none" strike="noStrike" err="1">
                <a:effectLst/>
                <a:latin typeface="Söhne"/>
              </a:rPr>
              <a:t>ChatGPT's</a:t>
            </a:r>
            <a:r>
              <a:rPr lang="en-IN" sz="2800" b="0" i="0" u="none" strike="noStrike">
                <a:effectLst/>
                <a:latin typeface="Söhne"/>
              </a:rPr>
              <a:t> capabilities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800" b="0" i="0" u="none" strike="noStrike">
                <a:effectLst/>
                <a:latin typeface="Söhne"/>
              </a:rPr>
              <a:t>Connecting Hadoop with </a:t>
            </a:r>
            <a:r>
              <a:rPr lang="en-IN" sz="2800" b="0" i="0" u="none" strike="noStrike" err="1">
                <a:effectLst/>
                <a:latin typeface="Söhne"/>
              </a:rPr>
              <a:t>Jupyter</a:t>
            </a:r>
            <a:r>
              <a:rPr lang="en-IN" sz="2800" b="0" i="0" u="none" strike="noStrike">
                <a:effectLst/>
                <a:latin typeface="Söhne"/>
              </a:rPr>
              <a:t> Notebook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237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2DC95-4C1F-F05C-6DEE-971A256E6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b="1" i="0" u="none" strike="noStrike">
                <a:effectLst/>
                <a:latin typeface="Söhne"/>
              </a:rPr>
              <a:t>Turning Challenges into 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4B7F-9940-9829-014F-C7794B956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b="0" i="0" u="none" strike="noStrike">
                <a:effectLst/>
                <a:latin typeface="Söhne"/>
              </a:rPr>
              <a:t>Developed a machine learning model with the help of </a:t>
            </a:r>
            <a:r>
              <a:rPr lang="en-IN" sz="2800" b="0" i="0" u="none" strike="noStrike" err="1">
                <a:effectLst/>
                <a:latin typeface="Söhne"/>
              </a:rPr>
              <a:t>ChatGPT</a:t>
            </a:r>
            <a:r>
              <a:rPr lang="en-IN" sz="2800" b="0" i="0" u="none" strike="noStrike">
                <a:effectLst/>
                <a:latin typeface="Söhne"/>
              </a:rPr>
              <a:t> which in turn calls </a:t>
            </a:r>
            <a:r>
              <a:rPr lang="en-IN" sz="2800" b="0" i="0" u="none" strike="noStrike" err="1">
                <a:effectLst/>
                <a:latin typeface="Söhne"/>
              </a:rPr>
              <a:t>ChatGPT</a:t>
            </a:r>
            <a:r>
              <a:rPr lang="en-IN" sz="2800" b="0" i="0" u="none" strike="noStrike">
                <a:effectLst/>
                <a:latin typeface="Söhne"/>
              </a:rPr>
              <a:t>.</a:t>
            </a:r>
          </a:p>
          <a:p>
            <a:r>
              <a:rPr lang="en-IN" sz="2800" b="0" i="0" u="none" strike="noStrike" err="1">
                <a:effectLst/>
                <a:latin typeface="Söhne"/>
              </a:rPr>
              <a:t>ChatGPT</a:t>
            </a:r>
            <a:r>
              <a:rPr lang="en-IN" sz="2800" b="0" i="0" u="none" strike="noStrike">
                <a:effectLst/>
                <a:latin typeface="Söhne"/>
              </a:rPr>
              <a:t> integration for seamless interaction.</a:t>
            </a:r>
          </a:p>
          <a:p>
            <a:r>
              <a:rPr lang="en-IN" sz="2800" b="0" i="0" u="none" strike="noStrike">
                <a:effectLst/>
                <a:latin typeface="Söhne"/>
              </a:rPr>
              <a:t>Easy-to-use GUI for risk analysis.</a:t>
            </a:r>
          </a:p>
          <a:p>
            <a:r>
              <a:rPr lang="en-IN" sz="2800" b="0" i="0" u="none" strike="noStrike">
                <a:effectLst/>
                <a:latin typeface="Söhne"/>
              </a:rPr>
              <a:t>Real-time insights and recommendations.</a:t>
            </a:r>
          </a:p>
        </p:txBody>
      </p:sp>
    </p:spTree>
    <p:extLst>
      <p:ext uri="{BB962C8B-B14F-4D97-AF65-F5344CB8AC3E}">
        <p14:creationId xmlns:p14="http://schemas.microsoft.com/office/powerpoint/2010/main" val="3491460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95427-A163-5EAF-A12E-F83D29D67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4861"/>
            <a:ext cx="9486690" cy="1381520"/>
          </a:xfrm>
        </p:spPr>
        <p:txBody>
          <a:bodyPr>
            <a:normAutofit/>
          </a:bodyPr>
          <a:lstStyle/>
          <a:p>
            <a:r>
              <a:rPr lang="en-US" sz="2800" b="0">
                <a:ea typeface="+mj-lt"/>
                <a:cs typeface="+mj-lt"/>
              </a:rPr>
              <a:t>Introducing "</a:t>
            </a:r>
            <a:r>
              <a:rPr lang="en-US" sz="3600" err="1">
                <a:ea typeface="+mj-lt"/>
                <a:cs typeface="+mj-lt"/>
              </a:rPr>
              <a:t>RiskWise</a:t>
            </a:r>
            <a:r>
              <a:rPr lang="en-US" sz="2800" b="0">
                <a:ea typeface="+mj-lt"/>
                <a:cs typeface="+mj-lt"/>
              </a:rPr>
              <a:t>": </a:t>
            </a:r>
            <a:br>
              <a:rPr lang="en-US" sz="2800" b="0">
                <a:ea typeface="+mj-lt"/>
                <a:cs typeface="+mj-lt"/>
              </a:rPr>
            </a:br>
            <a:r>
              <a:rPr lang="en-US" sz="2800" b="0" i="1">
                <a:ea typeface="+mj-lt"/>
                <a:cs typeface="+mj-lt"/>
              </a:rPr>
              <a:t>Your Interactive AI Risk Consultant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BD7C7E-4609-AE92-9A83-78A543DC2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9987" y="74861"/>
            <a:ext cx="5613400" cy="641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786EC2-EBB8-1CCB-0D4D-CE10D334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50" y="2181226"/>
            <a:ext cx="46609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8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BA411-0AD1-0B3A-B94B-893971762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b="1" i="0" u="none" strike="noStrike">
                <a:effectLst/>
                <a:latin typeface="Söhne"/>
              </a:rPr>
              <a:t>Key Insights - Top 8 Features Impacting Risk Factor from Regression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08F55EE-D22A-4A30-6C57-1E3FF3EA2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72D547-D99C-9AEA-F2D2-7359FA765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855" y="2160016"/>
            <a:ext cx="7772400" cy="433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71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6B8A6-B788-565D-C4E6-935728AAD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076C9-70A1-1420-1F53-8518BDC8F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IN" b="0" i="0" u="none" strike="noStrike">
                <a:effectLst/>
                <a:latin typeface="Söhne"/>
              </a:rPr>
              <a:t>The top 8 features impacting risk factors are identified: a. </a:t>
            </a:r>
            <a:r>
              <a:rPr lang="en-IN" b="0" i="0" u="none" strike="noStrike" err="1">
                <a:effectLst/>
                <a:latin typeface="Söhne"/>
              </a:rPr>
              <a:t>Avgmpg</a:t>
            </a:r>
            <a:r>
              <a:rPr lang="en-IN" b="0" i="0" u="none" strike="noStrike">
                <a:effectLst/>
                <a:latin typeface="Söhne"/>
              </a:rPr>
              <a:t> (0.3290) b. Gas (0.1769) c. </a:t>
            </a:r>
            <a:r>
              <a:rPr lang="en-IN" b="0" i="0" u="none" strike="noStrike" err="1">
                <a:effectLst/>
                <a:latin typeface="Söhne"/>
              </a:rPr>
              <a:t>Avg_gas_used_yearly</a:t>
            </a:r>
            <a:r>
              <a:rPr lang="en-IN" b="0" i="0" u="none" strike="noStrike">
                <a:effectLst/>
                <a:latin typeface="Söhne"/>
              </a:rPr>
              <a:t> (0.1148) d. Miles (0.0883) e. Date (0.0801) f. </a:t>
            </a:r>
            <a:r>
              <a:rPr lang="en-IN" b="0" i="0" u="none" strike="noStrike" err="1">
                <a:effectLst/>
                <a:latin typeface="Söhne"/>
              </a:rPr>
              <a:t>avg_miles_driven_yearly</a:t>
            </a:r>
            <a:r>
              <a:rPr lang="en-IN" b="0" i="0" u="none" strike="noStrike">
                <a:effectLst/>
                <a:latin typeface="Söhne"/>
              </a:rPr>
              <a:t> (0.0773) g. model (0.0695) h. </a:t>
            </a:r>
            <a:r>
              <a:rPr lang="en-IN" b="0" i="0" u="none" strike="noStrike" err="1">
                <a:effectLst/>
                <a:latin typeface="Söhne"/>
              </a:rPr>
              <a:t>Totmiles</a:t>
            </a:r>
            <a:r>
              <a:rPr lang="en-IN" b="0" i="0" u="none" strike="noStrike">
                <a:effectLst/>
                <a:latin typeface="Söhne"/>
              </a:rPr>
              <a:t> (0.0641)</a:t>
            </a:r>
          </a:p>
          <a:p>
            <a:pPr algn="l">
              <a:buFont typeface="+mj-lt"/>
              <a:buAutoNum type="arabicPeriod"/>
            </a:pPr>
            <a:r>
              <a:rPr lang="en-IN" b="0" i="0" u="none" strike="noStrike">
                <a:effectLst/>
                <a:latin typeface="Söhne"/>
              </a:rPr>
              <a:t>These features can be used to predict and assess risk factors, ultimately helping to improve driver safety and reduce accidents caused by large commercial trucks.</a:t>
            </a:r>
          </a:p>
          <a:p>
            <a:pPr algn="l">
              <a:buFont typeface="+mj-lt"/>
              <a:buAutoNum type="arabicPeriod"/>
            </a:pPr>
            <a:r>
              <a:rPr lang="en-IN" b="0" i="0" u="none" strike="noStrike">
                <a:effectLst/>
                <a:latin typeface="Söhne"/>
              </a:rPr>
              <a:t>By focusing on these critical factors, companies can implement targeted interventions to minimize risk and enhance the overall safety of their fleet operations.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69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B8B18-A7DF-43BD-A2DE-242D5E0A9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6110" y="2653790"/>
            <a:ext cx="9486690" cy="1550419"/>
          </a:xfrm>
        </p:spPr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DC930-BD44-B3E9-F096-9909310B6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>
              <a:latin typeface="+mj-lt"/>
            </a:endParaRPr>
          </a:p>
          <a:p>
            <a:pPr marL="0" indent="0">
              <a:buNone/>
            </a:pPr>
            <a:endParaRPr lang="en-US">
              <a:latin typeface="+mj-lt"/>
            </a:endParaRPr>
          </a:p>
          <a:p>
            <a:pPr marL="0" indent="0">
              <a:buNone/>
            </a:pPr>
            <a:endParaRPr lang="en-US">
              <a:latin typeface="+mj-lt"/>
            </a:endParaRPr>
          </a:p>
          <a:p>
            <a:pPr marL="0" indent="0">
              <a:buNone/>
            </a:pPr>
            <a:r>
              <a:rPr lang="en-IN" b="0" i="0" u="none" strike="noStrike">
                <a:effectLst/>
                <a:latin typeface="+mj-lt"/>
              </a:rPr>
              <a:t>We kindly ask you to take a moment to rate our </a:t>
            </a:r>
          </a:p>
          <a:p>
            <a:pPr marL="0" indent="0">
              <a:buNone/>
            </a:pPr>
            <a:r>
              <a:rPr lang="en-US" sz="2400" b="0">
                <a:latin typeface="+mj-lt"/>
                <a:ea typeface="+mj-lt"/>
                <a:cs typeface="+mj-lt"/>
              </a:rPr>
              <a:t>"</a:t>
            </a:r>
            <a:r>
              <a:rPr lang="en-US" sz="3200" err="1">
                <a:latin typeface="+mj-lt"/>
                <a:ea typeface="+mj-lt"/>
                <a:cs typeface="+mj-lt"/>
              </a:rPr>
              <a:t>RiskWise</a:t>
            </a:r>
            <a:r>
              <a:rPr lang="en-US" sz="2400" b="0">
                <a:latin typeface="+mj-lt"/>
                <a:ea typeface="+mj-lt"/>
                <a:cs typeface="+mj-lt"/>
              </a:rPr>
              <a:t>": </a:t>
            </a:r>
            <a:r>
              <a:rPr lang="en-US" sz="2400" b="0" i="1">
                <a:latin typeface="+mj-lt"/>
                <a:ea typeface="+mj-lt"/>
                <a:cs typeface="+mj-lt"/>
              </a:rPr>
              <a:t>Your Interactive AI Risk Consultant</a:t>
            </a:r>
            <a:r>
              <a:rPr lang="en-IN" b="0" i="0" u="none" strike="noStrike">
                <a:effectLst/>
                <a:latin typeface="+mj-lt"/>
              </a:rPr>
              <a:t> </a:t>
            </a:r>
            <a:r>
              <a:rPr lang="en-US">
                <a:latin typeface="+mj-lt"/>
              </a:rPr>
              <a:t> </a:t>
            </a:r>
          </a:p>
          <a:p>
            <a:pPr marL="0" indent="0">
              <a:buNone/>
            </a:pPr>
            <a:endParaRPr lang="en-US">
              <a:latin typeface="+mj-lt"/>
            </a:endParaRPr>
          </a:p>
          <a:p>
            <a:pPr marL="0" indent="0">
              <a:buNone/>
            </a:pPr>
            <a:endParaRPr lang="en-US">
              <a:latin typeface="+mj-lt"/>
            </a:endParaRPr>
          </a:p>
          <a:p>
            <a:pPr marL="0" indent="0">
              <a:buNone/>
            </a:pPr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779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9D276-8667-0CEB-7C58-DC72793A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5EC26-41F5-123F-585A-9A4391F0C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558248"/>
            <a:ext cx="9486690" cy="4844390"/>
          </a:xfrm>
        </p:spPr>
        <p:txBody>
          <a:bodyPr/>
          <a:lstStyle/>
          <a:p>
            <a:r>
              <a:rPr lang="en-US"/>
              <a:t>Problem Statement</a:t>
            </a:r>
          </a:p>
          <a:p>
            <a:r>
              <a:rPr lang="en-US"/>
              <a:t>Objectives</a:t>
            </a:r>
          </a:p>
          <a:p>
            <a:r>
              <a:rPr lang="en-US"/>
              <a:t>Data Flow </a:t>
            </a:r>
          </a:p>
          <a:p>
            <a:r>
              <a:rPr lang="en-US"/>
              <a:t>Tableau Table relationships</a:t>
            </a:r>
          </a:p>
          <a:p>
            <a:r>
              <a:rPr lang="en-US"/>
              <a:t>Dashboard </a:t>
            </a:r>
          </a:p>
          <a:p>
            <a:r>
              <a:rPr lang="en-US"/>
              <a:t>ML</a:t>
            </a:r>
          </a:p>
          <a:p>
            <a:r>
              <a:rPr lang="en-US"/>
              <a:t>Conclusions </a:t>
            </a:r>
          </a:p>
        </p:txBody>
      </p:sp>
    </p:spTree>
    <p:extLst>
      <p:ext uri="{BB962C8B-B14F-4D97-AF65-F5344CB8AC3E}">
        <p14:creationId xmlns:p14="http://schemas.microsoft.com/office/powerpoint/2010/main" val="3657790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A355-FE95-DC20-78CD-81063301A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4BBCE-B5FB-7DC2-1D0F-274857EE9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>
                <a:effectLst/>
              </a:rPr>
              <a:t>Large truck accidents remain a major concern in the United States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>
                <a:effectLst/>
              </a:rPr>
              <a:t>Injuries and fatalities caused by such accidents demand urgent attention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>
                <a:effectLst/>
              </a:rPr>
              <a:t>Trucks equipped with devices to log location and event 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>
                <a:effectLst/>
              </a:rPr>
              <a:t>Data streamed to a data </a:t>
            </a:r>
            <a:r>
              <a:rPr lang="en-IN" b="0" i="0" u="none" strike="noStrike" err="1">
                <a:effectLst/>
              </a:rPr>
              <a:t>center</a:t>
            </a:r>
            <a:r>
              <a:rPr lang="en-IN" b="0" i="0" u="none" strike="noStrike">
                <a:effectLst/>
              </a:rPr>
              <a:t> for processing and revising truck movements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>
                <a:effectLst/>
              </a:rPr>
              <a:t>Goal: Utilize data-driven insights to improve safety and prevent accidents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/>
          </a:p>
          <a:p>
            <a:pPr algn="l">
              <a:buFont typeface="Arial" panose="020B0604020202020204" pitchFamily="34" charset="0"/>
              <a:buChar char="•"/>
            </a:pPr>
            <a:endParaRPr lang="en-IN" b="0" i="0" u="none" strike="noStrike">
              <a:effectLst/>
            </a:endParaRPr>
          </a:p>
          <a:p>
            <a:pPr marL="0" indent="0">
              <a:buNone/>
            </a:pP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71386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1BAD6-4BD9-5FCA-F3CB-06EBCEF68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626AB-95C2-E7F7-D743-E9C90F62E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2005781"/>
            <a:ext cx="9486690" cy="392615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IN" b="0" i="0" u="none" strike="noStrike">
                <a:effectLst/>
                <a:latin typeface="Söhne"/>
              </a:rPr>
              <a:t>Identify the most hazardous commercial truck drivers</a:t>
            </a:r>
          </a:p>
          <a:p>
            <a:pPr algn="l">
              <a:buAutoNum type="arabicPeriod"/>
            </a:pPr>
            <a:r>
              <a:rPr lang="en-IN" b="0" i="0" u="none" strike="noStrike">
                <a:effectLst/>
                <a:latin typeface="Söhne"/>
              </a:rPr>
              <a:t>Calculate and predict risk factors for driver identification based on:</a:t>
            </a:r>
          </a:p>
          <a:p>
            <a:pPr marL="914400" lvl="1" indent="-457200">
              <a:buAutoNum type="alphaLcPeriod"/>
            </a:pPr>
            <a:r>
              <a:rPr lang="en-IN">
                <a:latin typeface="Söhne"/>
              </a:rPr>
              <a:t> Events</a:t>
            </a:r>
            <a:endParaRPr lang="en-IN" b="0" i="0" u="none" strike="noStrike">
              <a:effectLst/>
              <a:latin typeface="Söhne"/>
            </a:endParaRPr>
          </a:p>
          <a:p>
            <a:pPr marL="914400" lvl="1" indent="-457200">
              <a:buAutoNum type="alphaLcPeriod"/>
            </a:pPr>
            <a:r>
              <a:rPr lang="en-IN">
                <a:latin typeface="Söhne"/>
              </a:rPr>
              <a:t>Total</a:t>
            </a:r>
            <a:r>
              <a:rPr lang="en-IN" b="0" i="0" u="none" strike="noStrike">
                <a:effectLst/>
                <a:latin typeface="Söhne"/>
              </a:rPr>
              <a:t> distance </a:t>
            </a:r>
            <a:r>
              <a:rPr lang="en-IN">
                <a:latin typeface="Söhne"/>
              </a:rPr>
              <a:t>travelled</a:t>
            </a:r>
            <a:endParaRPr lang="en-IN" b="0" i="0" u="none" strike="noStrike">
              <a:effectLst/>
              <a:latin typeface="Söhne"/>
            </a:endParaRPr>
          </a:p>
          <a:p>
            <a:pPr marL="914400" lvl="1" indent="-457200" algn="l">
              <a:buAutoNum type="alphaLcPeriod"/>
            </a:pPr>
            <a:r>
              <a:rPr lang="en-IN" b="0" i="0" u="none" strike="noStrike">
                <a:effectLst/>
                <a:latin typeface="Söhne"/>
              </a:rPr>
              <a:t>Average speeds</a:t>
            </a:r>
          </a:p>
          <a:p>
            <a:pPr marL="914400" lvl="1" indent="-457200" algn="l">
              <a:buAutoNum type="alphaLcPeriod"/>
            </a:pPr>
            <a:r>
              <a:rPr lang="en-IN" b="0" i="0" u="none" strike="noStrike">
                <a:effectLst/>
                <a:latin typeface="Söhne"/>
              </a:rPr>
              <a:t>Mileage</a:t>
            </a:r>
          </a:p>
          <a:p>
            <a:pPr algn="l">
              <a:buFont typeface="+mj-lt"/>
              <a:buAutoNum type="arabicPeriod"/>
            </a:pPr>
            <a:r>
              <a:rPr lang="en-IN" b="0" i="0" u="none" strike="noStrike">
                <a:effectLst/>
                <a:latin typeface="Söhne"/>
              </a:rPr>
              <a:t>Create a dashboard for in-depth analysis</a:t>
            </a:r>
          </a:p>
          <a:p>
            <a:pPr algn="l">
              <a:buFont typeface="+mj-lt"/>
              <a:buAutoNum type="arabicPeriod"/>
            </a:pPr>
            <a:r>
              <a:rPr lang="en-IN" b="0" i="0" u="none" strike="noStrike">
                <a:effectLst/>
                <a:latin typeface="Söhne"/>
              </a:rPr>
              <a:t>Minimize risks associated with each driver by </a:t>
            </a:r>
            <a:r>
              <a:rPr lang="en-IN" b="0" i="0" u="none" strike="noStrike" err="1">
                <a:effectLst/>
                <a:latin typeface="Söhne"/>
              </a:rPr>
              <a:t>analyzing</a:t>
            </a:r>
            <a:r>
              <a:rPr lang="en-IN" b="0" i="0" u="none" strike="noStrike">
                <a:effectLst/>
                <a:latin typeface="Söhne"/>
              </a:rPr>
              <a:t> their data, contributing to reduced accidents involving large commercial trucks</a:t>
            </a:r>
          </a:p>
          <a:p>
            <a:pPr algn="l">
              <a:buFont typeface="+mj-lt"/>
              <a:buAutoNum type="arabicPeriod"/>
            </a:pPr>
            <a:r>
              <a:rPr lang="en-IN" b="0" i="0" u="none" strike="noStrike">
                <a:effectLst/>
                <a:latin typeface="Söhne"/>
              </a:rPr>
              <a:t>Provide key insights and visual illustrations to support decision-making</a:t>
            </a:r>
          </a:p>
        </p:txBody>
      </p:sp>
    </p:spTree>
    <p:extLst>
      <p:ext uri="{BB962C8B-B14F-4D97-AF65-F5344CB8AC3E}">
        <p14:creationId xmlns:p14="http://schemas.microsoft.com/office/powerpoint/2010/main" val="155371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7EC9B-321B-B545-C4C1-7D4FD73B9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Flow Process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CEBAEB8-FF2A-5EF4-1468-F14E29BCC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8421" y="1693334"/>
            <a:ext cx="8105057" cy="439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37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07808-D4EA-F94A-1BCC-A84D23F3C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0" y="670218"/>
            <a:ext cx="9676035" cy="1033892"/>
          </a:xfrm>
        </p:spPr>
        <p:txBody>
          <a:bodyPr/>
          <a:lstStyle/>
          <a:p>
            <a:r>
              <a:rPr lang="en-US"/>
              <a:t>TABLEAU TABLE RELATIONSHIPS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CD3CFF-0102-4373-F30C-BB1020B4A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7180" y="2063473"/>
            <a:ext cx="9856355" cy="4304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97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D1D69-EBFE-C24C-94B8-0E7742C79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3462" y="256843"/>
            <a:ext cx="9486690" cy="1550419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Analysis 1 – </a:t>
            </a:r>
            <a:r>
              <a:rPr lang="en-IN" sz="3600" b="1" i="0" u="none" strike="noStrike">
                <a:effectLst/>
              </a:rPr>
              <a:t>Key Insights on Violations</a:t>
            </a:r>
          </a:p>
        </p:txBody>
      </p:sp>
      <p:pic>
        <p:nvPicPr>
          <p:cNvPr id="4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4A868007-F4EE-2842-7103-270D100CA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987" y="1098453"/>
            <a:ext cx="3790950" cy="5522935"/>
          </a:xfrm>
        </p:spPr>
      </p:pic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C16E2084-04A0-26E5-7CB1-D9C8B2BD9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598" y="1098646"/>
            <a:ext cx="3977103" cy="5525067"/>
          </a:xfrm>
          <a:prstGeom prst="rect">
            <a:avLst/>
          </a:prstGeom>
        </p:spPr>
      </p:pic>
      <p:pic>
        <p:nvPicPr>
          <p:cNvPr id="6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DFDBD2F-9BA5-A656-349D-6578FE5059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684" y="4598160"/>
            <a:ext cx="2151797" cy="1574040"/>
          </a:xfrm>
          <a:prstGeom prst="rect">
            <a:avLst/>
          </a:prstGeom>
        </p:spPr>
      </p:pic>
      <p:pic>
        <p:nvPicPr>
          <p:cNvPr id="7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64EA56B-14DB-28BB-2DE2-21A3B663F1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5232" y="1835837"/>
            <a:ext cx="1472252" cy="10822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AB4BD7-4DCD-AEB6-07B9-19150798BA9F}"/>
              </a:ext>
            </a:extLst>
          </p:cNvPr>
          <p:cNvSpPr txBox="1"/>
          <p:nvPr/>
        </p:nvSpPr>
        <p:spPr>
          <a:xfrm>
            <a:off x="8813426" y="1186423"/>
            <a:ext cx="298916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40DB4D-954A-05FA-9C8B-F8D652DDA8BF}"/>
              </a:ext>
            </a:extLst>
          </p:cNvPr>
          <p:cNvSpPr txBox="1"/>
          <p:nvPr/>
        </p:nvSpPr>
        <p:spPr>
          <a:xfrm>
            <a:off x="8507104" y="1188492"/>
            <a:ext cx="3534201" cy="56938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IN" sz="2800" b="0" i="0" u="none" strike="noStrike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Söhne"/>
              </a:rPr>
              <a:t>Santa Rosa:</a:t>
            </a:r>
            <a:r>
              <a:rPr lang="en-IN" sz="2800" b="0" i="0" u="none" strike="noStrike">
                <a:effectLst/>
                <a:latin typeface="Söhne"/>
              </a:rPr>
              <a:t> The most common city in the dataset with the highest number of violations, so maximum events not necessarily mean anything here</a:t>
            </a:r>
          </a:p>
          <a:p>
            <a:pPr>
              <a:buAutoNum type="arabicPeriod"/>
            </a:pPr>
            <a:endParaRPr lang="en-IN" sz="2800"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IN" sz="2800" b="0" i="0" u="none" strike="noStrike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Söhne"/>
              </a:rPr>
              <a:t>Driver A97:</a:t>
            </a:r>
            <a:r>
              <a:rPr lang="en-IN" sz="2800" b="0" i="0" u="none" strike="noStrike">
                <a:effectLst/>
                <a:latin typeface="Söhne"/>
              </a:rPr>
              <a:t> Committed the most violations (14 times), followed by Driver A73</a:t>
            </a:r>
          </a:p>
        </p:txBody>
      </p:sp>
    </p:spTree>
    <p:extLst>
      <p:ext uri="{BB962C8B-B14F-4D97-AF65-F5344CB8AC3E}">
        <p14:creationId xmlns:p14="http://schemas.microsoft.com/office/powerpoint/2010/main" val="951125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8E640-A355-0A5B-0093-4D8E01BD8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0699" y="14668"/>
            <a:ext cx="5828460" cy="5153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/>
              <a:t>Analysis 2– </a:t>
            </a:r>
            <a:r>
              <a:rPr lang="en-IN" sz="2800"/>
              <a:t>Risk Factor Analysis</a:t>
            </a:r>
          </a:p>
        </p:txBody>
      </p:sp>
      <p:pic>
        <p:nvPicPr>
          <p:cNvPr id="4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92BF802C-3ECF-23D8-F3CD-EA35F6BEF4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96" b="2"/>
          <a:stretch/>
        </p:blipFill>
        <p:spPr>
          <a:xfrm>
            <a:off x="588324" y="719815"/>
            <a:ext cx="5828460" cy="2813971"/>
          </a:xfrm>
          <a:prstGeom prst="rect">
            <a:avLst/>
          </a:prstGeom>
        </p:spPr>
      </p:pic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95F61427-6D7A-F2AC-C323-C14FF8C85B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99" r="2" b="2"/>
          <a:stretch/>
        </p:blipFill>
        <p:spPr>
          <a:xfrm>
            <a:off x="588715" y="3696008"/>
            <a:ext cx="5834842" cy="2923987"/>
          </a:xfrm>
          <a:prstGeom prst="rect">
            <a:avLst/>
          </a:prstGeom>
        </p:spPr>
      </p:pic>
      <p:pic>
        <p:nvPicPr>
          <p:cNvPr id="6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119E9AF6-76DD-0279-C261-ADFF41D87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0731" y="719815"/>
            <a:ext cx="5256662" cy="28099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EAF62E-9612-4A5E-B9A2-1C0EB2C60B92}"/>
              </a:ext>
            </a:extLst>
          </p:cNvPr>
          <p:cNvSpPr txBox="1"/>
          <p:nvPr/>
        </p:nvSpPr>
        <p:spPr>
          <a:xfrm>
            <a:off x="6755642" y="3768772"/>
            <a:ext cx="4847798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</a:rPr>
              <a:t>Risk factor</a:t>
            </a:r>
            <a:r>
              <a:rPr lang="en-US"/>
              <a:t> is used as a parameter to categorize safe and risky drivers.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</a:rPr>
              <a:t>A97</a:t>
            </a:r>
            <a:r>
              <a:rPr lang="en-US"/>
              <a:t> has the highest risk factor- no surprise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2">
                    <a:lumMod val="50000"/>
                    <a:lumOff val="50000"/>
                  </a:schemeClr>
                </a:solidFill>
              </a:rPr>
              <a:t>A2</a:t>
            </a:r>
            <a:r>
              <a:rPr lang="en-US"/>
              <a:t> is the safest driver with risk factor- 1.50</a:t>
            </a:r>
          </a:p>
          <a:p>
            <a:pPr marL="285750" indent="-285750">
              <a:buFont typeface="Arial"/>
              <a:buChar char="•"/>
            </a:pPr>
            <a:r>
              <a:rPr lang="en-IN"/>
              <a:t>(Considering drivers with abnormal events only !)</a:t>
            </a:r>
            <a:endParaRPr lang="en-IN" b="0" i="0" u="none" strike="noStrike">
              <a:effectLst/>
            </a:endParaRPr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53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8F65F-ABAF-7CAD-C4AD-937997A07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2894" y="121835"/>
            <a:ext cx="4480053" cy="11636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400"/>
              <a:t>Analysis 3</a:t>
            </a:r>
            <a:r>
              <a:rPr lang="en-US" sz="2800"/>
              <a:t>– </a:t>
            </a:r>
            <a:r>
              <a:rPr lang="en-IN" sz="2800" b="1" i="0" u="none" strike="noStrike">
                <a:effectLst/>
                <a:latin typeface="Söhne"/>
              </a:rPr>
              <a:t>Velocity vs Risk Factor Analysis</a:t>
            </a:r>
          </a:p>
        </p:txBody>
      </p:sp>
      <p:pic>
        <p:nvPicPr>
          <p:cNvPr id="6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86399C60-CE3C-970E-E92F-DD141934B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252" y="3544334"/>
            <a:ext cx="6200631" cy="3078914"/>
          </a:xfrm>
          <a:prstGeom prst="rect">
            <a:avLst/>
          </a:prstGeom>
        </p:spPr>
      </p:pic>
      <p:pic>
        <p:nvPicPr>
          <p:cNvPr id="7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0486E15D-02FF-8C1B-9E0A-519B6B237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251" y="242396"/>
            <a:ext cx="6200632" cy="31887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23ADF1-5C6A-BE59-915E-7F142EB40556}"/>
              </a:ext>
            </a:extLst>
          </p:cNvPr>
          <p:cNvSpPr txBox="1"/>
          <p:nvPr/>
        </p:nvSpPr>
        <p:spPr>
          <a:xfrm>
            <a:off x="6558504" y="1348775"/>
            <a:ext cx="5340613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IN" sz="2400" b="0" i="0" u="none" strike="noStrike">
                <a:effectLst/>
                <a:latin typeface="Söhne"/>
              </a:rPr>
              <a:t>Increase in velocity </a:t>
            </a:r>
            <a:r>
              <a:rPr lang="en-IN" sz="2400" b="0" i="0" u="none" strike="noStrike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Söhne"/>
              </a:rPr>
              <a:t>does not</a:t>
            </a:r>
            <a:r>
              <a:rPr lang="en-IN" sz="2400" b="0" i="0" u="none" strike="noStrike">
                <a:effectLst/>
                <a:latin typeface="Söhne"/>
              </a:rPr>
              <a:t> have a significant impact on the Risk Factor.</a:t>
            </a:r>
          </a:p>
          <a:p>
            <a:endParaRPr lang="en-IN" sz="2400">
              <a:latin typeface="Söhne"/>
            </a:endParaRPr>
          </a:p>
          <a:p>
            <a:r>
              <a:rPr lang="en-IN" sz="2400">
                <a:latin typeface="Söhne"/>
              </a:rPr>
              <a:t>2. Risk</a:t>
            </a:r>
            <a:r>
              <a:rPr lang="en-IN" sz="2400" b="0" i="0" u="none" strike="noStrike">
                <a:effectLst/>
                <a:latin typeface="Söhne"/>
              </a:rPr>
              <a:t> factor mostly ranges between </a:t>
            </a:r>
            <a:r>
              <a:rPr lang="en-IN" sz="2400" b="0" i="0" u="none" strike="noStrike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Söhne"/>
              </a:rPr>
              <a:t>6 and 12</a:t>
            </a:r>
            <a:r>
              <a:rPr lang="en-IN" sz="2400" b="0" i="0" u="none" strike="noStrike">
                <a:effectLst/>
                <a:latin typeface="Söhne"/>
              </a:rPr>
              <a:t> for total miles between 620,000 and 680,000</a:t>
            </a:r>
            <a:r>
              <a:rPr lang="en-IN" sz="2400">
                <a:latin typeface="Söhne"/>
              </a:rPr>
              <a:t> miles</a:t>
            </a:r>
            <a:r>
              <a:rPr lang="en-IN" sz="2400" b="0" i="0" u="none" strike="noStrike">
                <a:effectLst/>
                <a:latin typeface="Söhne"/>
              </a:rPr>
              <a:t>.</a:t>
            </a:r>
          </a:p>
          <a:p>
            <a:endParaRPr lang="en-IN" sz="2400">
              <a:latin typeface="Söhne"/>
            </a:endParaRPr>
          </a:p>
          <a:p>
            <a:r>
              <a:rPr lang="en-IN" sz="2400">
                <a:latin typeface="Söhne"/>
              </a:rPr>
              <a:t>3. Notable</a:t>
            </a:r>
            <a:r>
              <a:rPr lang="en-IN" sz="2400" b="0" i="0" u="none" strike="noStrike">
                <a:effectLst/>
                <a:latin typeface="Söhne"/>
              </a:rPr>
              <a:t> </a:t>
            </a:r>
            <a:r>
              <a:rPr lang="en-IN" sz="2400" b="0" i="0" u="none" strike="noStrike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Söhne"/>
              </a:rPr>
              <a:t>outlier</a:t>
            </a:r>
            <a:r>
              <a:rPr lang="en-IN" sz="2400" b="0" i="0" u="none" strike="noStrike">
                <a:effectLst/>
                <a:latin typeface="Söhne"/>
              </a:rPr>
              <a:t> observed at around 630,000 total miles.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3467843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0F3F1"/>
      </a:lt2>
      <a:accent1>
        <a:srgbClr val="D040B9"/>
      </a:accent1>
      <a:accent2>
        <a:srgbClr val="9A2EBE"/>
      </a:accent2>
      <a:accent3>
        <a:srgbClr val="6F40D0"/>
      </a:accent3>
      <a:accent4>
        <a:srgbClr val="3440C0"/>
      </a:accent4>
      <a:accent5>
        <a:srgbClr val="4088D0"/>
      </a:accent5>
      <a:accent6>
        <a:srgbClr val="2EB3BE"/>
      </a:accent6>
      <a:hlink>
        <a:srgbClr val="3F6ABF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626</Words>
  <Application>Microsoft Macintosh PowerPoint</Application>
  <PresentationFormat>Widescreen</PresentationFormat>
  <Paragraphs>87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Neue Haas Grotesk Text Pro</vt:lpstr>
      <vt:lpstr>Söhne</vt:lpstr>
      <vt:lpstr>InterweaveVTI</vt:lpstr>
      <vt:lpstr>BUAN 6346.002  BIG DATA PROJECT Group 4  Truck Driver Risk Analysis</vt:lpstr>
      <vt:lpstr>Contents</vt:lpstr>
      <vt:lpstr>Problem Statement</vt:lpstr>
      <vt:lpstr>Objectives</vt:lpstr>
      <vt:lpstr>Data Flow Process</vt:lpstr>
      <vt:lpstr>TABLEAU TABLE RELATIONSHIPS</vt:lpstr>
      <vt:lpstr>Analysis 1 – Key Insights on Violations</vt:lpstr>
      <vt:lpstr>Analysis 2– Risk Factor Analysis</vt:lpstr>
      <vt:lpstr>Analysis 3– Velocity vs Risk Factor Analysis</vt:lpstr>
      <vt:lpstr>Analysis 4</vt:lpstr>
      <vt:lpstr>Analysis 5</vt:lpstr>
      <vt:lpstr>Analysis 6 – Truck model &amp; risk factor</vt:lpstr>
      <vt:lpstr>Challenges</vt:lpstr>
      <vt:lpstr>Turning Challenges into Opportunities</vt:lpstr>
      <vt:lpstr>Introducing "RiskWise":  Your Interactive AI Risk Consultant</vt:lpstr>
      <vt:lpstr>Key Insights - Top 8 Features Impacting Risk Factor from Regression Model</vt:lpstr>
      <vt:lpstr>CONCLUSIONS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PROJECT –      Truck Driver Risk Analysis</dc:title>
  <dc:creator>LS, Srinidhi</dc:creator>
  <cp:lastModifiedBy>Madhavan, Anirudh</cp:lastModifiedBy>
  <cp:revision>2</cp:revision>
  <dcterms:created xsi:type="dcterms:W3CDTF">2023-04-24T04:40:32Z</dcterms:created>
  <dcterms:modified xsi:type="dcterms:W3CDTF">2023-04-27T13:19:54Z</dcterms:modified>
</cp:coreProperties>
</file>

<file path=docProps/thumbnail.jpeg>
</file>